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848" r:id="rId2"/>
    <p:sldId id="2849" r:id="rId3"/>
    <p:sldId id="257" r:id="rId4"/>
    <p:sldId id="844" r:id="rId5"/>
    <p:sldId id="2850" r:id="rId6"/>
    <p:sldId id="275" r:id="rId7"/>
    <p:sldId id="12605" r:id="rId8"/>
    <p:sldId id="12609" r:id="rId9"/>
    <p:sldId id="7202" r:id="rId10"/>
    <p:sldId id="12606" r:id="rId11"/>
    <p:sldId id="259" r:id="rId12"/>
    <p:sldId id="12610" r:id="rId13"/>
    <p:sldId id="12611" r:id="rId14"/>
    <p:sldId id="12607" r:id="rId15"/>
    <p:sldId id="12602" r:id="rId16"/>
    <p:sldId id="12608" r:id="rId17"/>
    <p:sldId id="7203" r:id="rId18"/>
    <p:sldId id="12603" r:id="rId19"/>
    <p:sldId id="12604" r:id="rId20"/>
    <p:sldId id="12599" r:id="rId21"/>
  </p:sldIdLst>
  <p:sldSz cx="12192000" cy="6858000"/>
  <p:notesSz cx="6858000" cy="9144000"/>
  <p:embeddedFontLst>
    <p:embeddedFont>
      <p:font typeface="等线" panose="02010600030101010101" pitchFamily="2" charset="-122"/>
      <p:regular r:id="rId23"/>
      <p:bold r:id="rId24"/>
    </p:embeddedFont>
    <p:embeddedFont>
      <p:font typeface="楷体" panose="02010609060101010101" pitchFamily="49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  <p:embeddedFont>
      <p:font typeface="微软雅黑" panose="020B0503020204020204" pitchFamily="34" charset="-122"/>
      <p:regular r:id="rId26"/>
      <p:bold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381" autoAdjust="0"/>
  </p:normalViewPr>
  <p:slideViewPr>
    <p:cSldViewPr snapToGrid="0">
      <p:cViewPr varScale="1">
        <p:scale>
          <a:sx n="66" d="100"/>
          <a:sy n="66" d="100"/>
        </p:scale>
        <p:origin x="3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9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A877D-A11F-4373-B35E-01436B3703CF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C959A-7734-4D37-BC4D-14C68D9E6E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38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4796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FFmpeg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是一套可以用来记录、转换数字音频、视频，并能将其转化为流的开源计算机程序。它包括了领先的音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视频编码库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libavcodec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视频截图功能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对于选定的视频，截取指定时间的缩略图。视频抓图，获取静态图和动态图，不提倡抓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因为抓出的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文件大而播放不流畅。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 对每个视频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训练和测试视频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以一定的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截出视频帧（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jpegs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）保存为训练集和测试集，将对图像的分类性能作为所对应视频的分类性能：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set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1, 788, 425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帧图像，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697, 865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帧图像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C959A-7734-4D37-BC4D-14C68D9E6EA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594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这种设计的思想为：不知道网络需要多大的卷积核以及需不需要池化</a:t>
            </a:r>
            <a:r>
              <a:rPr lang="en-US" altLang="zh-CN" dirty="0"/>
              <a:t>,</a:t>
            </a:r>
            <a:r>
              <a:rPr lang="zh-CN" altLang="en-US" dirty="0"/>
              <a:t>那么就将所有的可能添加到网络中</a:t>
            </a:r>
            <a:r>
              <a:rPr lang="en-US" altLang="zh-CN" dirty="0"/>
              <a:t>,</a:t>
            </a:r>
            <a:r>
              <a:rPr lang="zh-CN" altLang="en-US" dirty="0"/>
              <a:t>让网络自行学习</a:t>
            </a:r>
          </a:p>
          <a:p>
            <a:r>
              <a:rPr lang="zh-CN" altLang="en-US" dirty="0"/>
              <a:t>对不同尺度的卷积核</a:t>
            </a:r>
            <a:r>
              <a:rPr lang="en-US" altLang="zh-CN" dirty="0"/>
              <a:t>,</a:t>
            </a:r>
            <a:r>
              <a:rPr lang="zh-CN" altLang="en-US" dirty="0"/>
              <a:t>我们还可以认为它们在提取不同尺度的特征</a:t>
            </a:r>
            <a:r>
              <a:rPr lang="en-US" altLang="zh-CN" dirty="0"/>
              <a:t>,</a:t>
            </a:r>
            <a:r>
              <a:rPr lang="zh-CN" altLang="en-US" dirty="0"/>
              <a:t>有宏观的特征也有微观的特征</a:t>
            </a:r>
            <a:r>
              <a:rPr lang="en-US" altLang="zh-CN" dirty="0"/>
              <a:t>,</a:t>
            </a:r>
            <a:r>
              <a:rPr lang="zh-CN" altLang="en-US" dirty="0"/>
              <a:t>这样增加了提取特征的多样性</a:t>
            </a:r>
            <a:r>
              <a:rPr lang="en-US" altLang="zh-CN" dirty="0"/>
              <a:t>,</a:t>
            </a:r>
            <a:r>
              <a:rPr lang="zh-CN" altLang="en-US" dirty="0"/>
              <a:t>使得模型的表达能力更强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53429-EE5A-4E7C-92C9-A8C3653CEC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021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因为我们想要重新在数据集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上训练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level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，我们移除了最后三层，暴露的是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mixed10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层的输出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C959A-7734-4D37-BC4D-14C68D9E6E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04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因此，需要加三层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加入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1024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个特征层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输出层，加入数据集类别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固定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inceptionv3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模型参数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2 inception blocks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，因此固定前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层，训练后面的层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C959A-7734-4D37-BC4D-14C68D9E6EA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717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C959A-7734-4D37-BC4D-14C68D9E6EA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685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testset</a:t>
            </a:r>
            <a:r>
              <a:rPr lang="en-US" altLang="zh-CN" dirty="0"/>
              <a:t> </a:t>
            </a:r>
            <a:r>
              <a:rPr lang="zh-CN" altLang="en-US" dirty="0"/>
              <a:t>有</a:t>
            </a:r>
            <a:r>
              <a:rPr lang="en-US" altLang="zh-CN" dirty="0"/>
              <a:t>697, 865</a:t>
            </a:r>
            <a:r>
              <a:rPr lang="zh-CN" altLang="en-US" dirty="0"/>
              <a:t>帧图像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53429-EE5A-4E7C-92C9-A8C3653CEC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756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C959A-7734-4D37-BC4D-14C68D9E6E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190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2610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1144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58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C959A-7734-4D37-BC4D-14C68D9E6E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093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74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C959A-7734-4D37-BC4D-14C68D9E6EA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423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t>6</a:t>
            </a:fld>
            <a:endParaRPr lang="th-T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UCF101</a:t>
            </a:r>
            <a:r>
              <a:rPr lang="zh-CN" altLang="en-US" dirty="0"/>
              <a:t>动作识别数据集，从</a:t>
            </a:r>
            <a:r>
              <a:rPr lang="en-US" altLang="zh-CN" dirty="0" err="1"/>
              <a:t>youtube</a:t>
            </a:r>
            <a:r>
              <a:rPr lang="zh-CN" altLang="en-US" dirty="0"/>
              <a:t>收集而得，共包含</a:t>
            </a:r>
            <a:r>
              <a:rPr lang="en-US" altLang="zh-CN" dirty="0"/>
              <a:t>101</a:t>
            </a:r>
            <a:r>
              <a:rPr lang="zh-CN" altLang="en-US" dirty="0"/>
              <a:t>类动作。其中每类动作由</a:t>
            </a:r>
            <a:r>
              <a:rPr lang="en-US" altLang="zh-CN" dirty="0"/>
              <a:t>25</a:t>
            </a:r>
            <a:r>
              <a:rPr lang="zh-CN" altLang="en-US" dirty="0"/>
              <a:t>个人做动作，每人做</a:t>
            </a:r>
            <a:r>
              <a:rPr lang="en-US" altLang="zh-CN" dirty="0"/>
              <a:t>4-7</a:t>
            </a:r>
            <a:r>
              <a:rPr lang="zh-CN" altLang="en-US" dirty="0"/>
              <a:t>组，共</a:t>
            </a:r>
            <a:r>
              <a:rPr lang="en-US" altLang="zh-CN" dirty="0"/>
              <a:t>13320</a:t>
            </a:r>
            <a:r>
              <a:rPr lang="zh-CN" altLang="en-US" dirty="0"/>
              <a:t>个视频，分辨率为</a:t>
            </a:r>
            <a:r>
              <a:rPr lang="en-US" altLang="zh-CN" dirty="0"/>
              <a:t>320*240</a:t>
            </a:r>
            <a:r>
              <a:rPr lang="zh-CN" altLang="en-US" dirty="0"/>
              <a:t>，共</a:t>
            </a:r>
            <a:r>
              <a:rPr lang="en-US" altLang="zh-CN" dirty="0"/>
              <a:t>7.5G</a:t>
            </a:r>
            <a:r>
              <a:rPr lang="zh-CN" altLang="en-US" dirty="0"/>
              <a:t>。</a:t>
            </a:r>
            <a:r>
              <a:rPr lang="en-US" altLang="zh-CN" dirty="0"/>
              <a:t>UCF101</a:t>
            </a:r>
            <a:r>
              <a:rPr lang="zh-CN" altLang="en-US" dirty="0"/>
              <a:t>在动作的采集上具有非常大的多样性，包括相机运行、外观变化、姿态变化、物体比例变化、背景变化、光纤变化等。</a:t>
            </a:r>
            <a:r>
              <a:rPr lang="en-US" altLang="zh-CN" dirty="0"/>
              <a:t>101</a:t>
            </a:r>
            <a:r>
              <a:rPr lang="zh-CN" altLang="en-US" dirty="0"/>
              <a:t>类动作可以分为</a:t>
            </a:r>
            <a:r>
              <a:rPr lang="en-US" altLang="zh-CN" dirty="0"/>
              <a:t>5</a:t>
            </a:r>
            <a:r>
              <a:rPr lang="zh-CN" altLang="en-US" dirty="0"/>
              <a:t>类：人与物体互动、人体动作、人与人互动、乐器演奏、体育运动。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C959A-7734-4D37-BC4D-14C68D9E6EA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1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C959A-7734-4D37-BC4D-14C68D9E6EA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879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C959A-7734-4D37-BC4D-14C68D9E6EA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31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63A9B-4DBB-48DC-84AD-271EFAF1D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DCD81D-8686-420A-BECA-D39BAD320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0CCBC8-927A-4E73-B66B-B94C0909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5A93-55F3-4890-ADA7-17C081A606AC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F707DF-6DF7-4CFF-B1B6-E4136B33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5E1E5B-C743-4106-9BAC-A7B41F19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B1F7D-5B42-44ED-AF17-7B25582B7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7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69435-6F19-435E-8E49-13BCECAA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DDE4E4-C399-46D1-9040-8FB7D0B0F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B0C921-1F3B-44F7-8EAB-4CF1F7B5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5A93-55F3-4890-ADA7-17C081A606AC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91A631-652F-497B-9E10-DE636ED20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2CF234-1FA4-4940-AB4C-7860600C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B1F7D-5B42-44ED-AF17-7B25582B7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E83030-B758-4EA5-B7A0-57604E80A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5A93-55F3-4890-ADA7-17C081A606AC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36BB31-DCFB-48D8-8F8A-86273213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B96A2-40A1-4602-B228-0C8BDFDE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B1F7D-5B42-44ED-AF17-7B25582B7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13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25688" y="0"/>
            <a:ext cx="11266311" cy="6858000"/>
          </a:xfrm>
        </p:spPr>
        <p:txBody>
          <a:bodyPr>
            <a:normAutofit/>
          </a:bodyPr>
          <a:lstStyle>
            <a:lvl1pPr marL="0" indent="0">
              <a:buNone/>
              <a:defRPr sz="1600" i="1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Add image here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36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lef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520072" y="728329"/>
            <a:ext cx="5671929" cy="5427306"/>
          </a:xfrm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600" i="1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71947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85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0161EE-B54E-4C4A-A307-35E4EAE9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2EC211-5721-4BEF-9A69-84A7D62A1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7093B-947A-487C-87D9-0B57BAA2B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D5A93-55F3-4890-ADA7-17C081A606AC}" type="datetimeFigureOut">
              <a:rPr lang="zh-CN" altLang="en-US" smtClean="0"/>
              <a:t>2019/11/14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7B3E3A-D23E-4E5F-8BF5-CB2E304E4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C8A4F-D20A-464F-89EF-8B9AC20DC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B1F7D-5B42-44ED-AF17-7B25582B7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49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  <p:sldLayoutId id="2147483668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5D75B6-F66D-47BF-8559-119A8AC4EC03}"/>
              </a:ext>
            </a:extLst>
          </p:cNvPr>
          <p:cNvSpPr txBox="1"/>
          <p:nvPr/>
        </p:nvSpPr>
        <p:spPr>
          <a:xfrm>
            <a:off x="887075" y="2460951"/>
            <a:ext cx="461665" cy="1973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WWW.99PPT.COM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 b="4343"/>
          <a:stretch>
            <a:fillRect/>
          </a:stretch>
        </p:blipFill>
        <p:spPr>
          <a:xfrm>
            <a:off x="-1" y="-14"/>
            <a:ext cx="12191999" cy="6858000"/>
          </a:xfrm>
        </p:spPr>
      </p:pic>
      <p:sp>
        <p:nvSpPr>
          <p:cNvPr id="11" name="PA_淘宝网chenying0907出品 914">
            <a:extLst>
              <a:ext uri="{FF2B5EF4-FFF2-40B4-BE49-F238E27FC236}">
                <a16:creationId xmlns:a16="http://schemas.microsoft.com/office/drawing/2014/main" id="{2B6DCA17-BCF0-4B09-A4A2-6999F1C0625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1786"/>
            <a:ext cx="12192000" cy="6859786"/>
          </a:xfrm>
          <a:prstGeom prst="rect">
            <a:avLst/>
          </a:prstGeom>
          <a:solidFill>
            <a:srgbClr val="000000">
              <a:alpha val="6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Playfair Display" panose="00000500000000000000" pitchFamily="50" charset="0"/>
            </a:endParaRP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3BC5CD9F-A4F6-41CB-9866-66B367CEE15A}"/>
              </a:ext>
            </a:extLst>
          </p:cNvPr>
          <p:cNvGrpSpPr/>
          <p:nvPr/>
        </p:nvGrpSpPr>
        <p:grpSpPr>
          <a:xfrm>
            <a:off x="1348738" y="1436637"/>
            <a:ext cx="10081261" cy="3639192"/>
            <a:chOff x="2397974" y="2358932"/>
            <a:chExt cx="9649897" cy="5224267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F6886904-D2A8-4B9C-8582-65B25D592BAA}"/>
                </a:ext>
              </a:extLst>
            </p:cNvPr>
            <p:cNvSpPr txBox="1"/>
            <p:nvPr/>
          </p:nvSpPr>
          <p:spPr>
            <a:xfrm>
              <a:off x="2397974" y="2358932"/>
              <a:ext cx="9649897" cy="2783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基于</a:t>
              </a:r>
              <a:r>
                <a:rPr lang="en-US" altLang="zh-CN" sz="600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3D</a:t>
              </a:r>
              <a:r>
                <a:rPr lang="zh-CN" altLang="en-US" sz="600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卷积神经网络</a:t>
              </a:r>
              <a:endParaRPr lang="en-US" altLang="zh-CN" sz="6000" dirty="0">
                <a:solidFill>
                  <a:schemeClr val="bg1"/>
                </a:solidFill>
                <a:latin typeface="GeosansLight" panose="02000603020000020003" pitchFamily="2" charset="0"/>
              </a:endParaRPr>
            </a:p>
            <a:p>
              <a:pPr algn="ctr"/>
              <a:r>
                <a:rPr lang="zh-CN" altLang="en-US" sz="600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的行为姿态识别</a:t>
              </a:r>
              <a:endParaRPr lang="en-US" sz="6000" dirty="0">
                <a:solidFill>
                  <a:schemeClr val="bg1"/>
                </a:solidFill>
                <a:latin typeface="GeosansLight" panose="02000603020000020003" pitchFamily="2" charset="0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9A4FB0DC-AEBB-4262-B8D1-42EEFE422359}"/>
                </a:ext>
              </a:extLst>
            </p:cNvPr>
            <p:cNvSpPr txBox="1"/>
            <p:nvPr/>
          </p:nvSpPr>
          <p:spPr>
            <a:xfrm>
              <a:off x="6187038" y="7053002"/>
              <a:ext cx="4417881" cy="530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成员：杨雨岩 王浩楠 王嘉磊 关轶夫 金子琦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sp>
        <p:nvSpPr>
          <p:cNvPr id="15" name="Subtitle 4">
            <a:extLst>
              <a:ext uri="{FF2B5EF4-FFF2-40B4-BE49-F238E27FC236}">
                <a16:creationId xmlns:a16="http://schemas.microsoft.com/office/drawing/2014/main" id="{C3410A30-630A-4B9A-B16B-FA1F48C36546}"/>
              </a:ext>
            </a:extLst>
          </p:cNvPr>
          <p:cNvSpPr txBox="1">
            <a:spLocks/>
          </p:cNvSpPr>
          <p:nvPr/>
        </p:nvSpPr>
        <p:spPr>
          <a:xfrm>
            <a:off x="10972800" y="6387095"/>
            <a:ext cx="1120344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结题报告</a:t>
            </a:r>
            <a:endParaRPr lang="en-GB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57F3D6-B6F3-4189-8D1B-9868835EE776}"/>
              </a:ext>
            </a:extLst>
          </p:cNvPr>
          <p:cNvSpPr txBox="1"/>
          <p:nvPr/>
        </p:nvSpPr>
        <p:spPr>
          <a:xfrm>
            <a:off x="5307179" y="3984739"/>
            <a:ext cx="245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指导教师：张宇</a:t>
            </a:r>
          </a:p>
        </p:txBody>
      </p:sp>
    </p:spTree>
    <p:extLst>
      <p:ext uri="{BB962C8B-B14F-4D97-AF65-F5344CB8AC3E}">
        <p14:creationId xmlns:p14="http://schemas.microsoft.com/office/powerpoint/2010/main" val="401318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482" y="0"/>
            <a:ext cx="4321569" cy="32250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5949" y="1153883"/>
            <a:ext cx="580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视频处理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822" y="3391053"/>
            <a:ext cx="7956382" cy="34669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5949" y="2598003"/>
            <a:ext cx="3818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</a:t>
            </a:r>
            <a:r>
              <a:rPr lang="en-US" altLang="zh-CN" sz="2400" dirty="0" err="1"/>
              <a:t>ffmpeg</a:t>
            </a:r>
            <a:r>
              <a:rPr lang="zh-CN" altLang="en-US" sz="2400" dirty="0"/>
              <a:t>库，</a:t>
            </a:r>
            <a:endParaRPr lang="en-US" altLang="zh-CN" sz="2400" dirty="0"/>
          </a:p>
          <a:p>
            <a:r>
              <a:rPr lang="zh-CN" altLang="en-US" sz="2400" dirty="0"/>
              <a:t>将视频截取为图片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CBF41E3-D1F3-4958-B4F5-7975752890FA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技术实现</a:t>
            </a:r>
          </a:p>
        </p:txBody>
      </p:sp>
    </p:spTree>
    <p:extLst>
      <p:ext uri="{BB962C8B-B14F-4D97-AF65-F5344CB8AC3E}">
        <p14:creationId xmlns:p14="http://schemas.microsoft.com/office/powerpoint/2010/main" val="42490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035" y="4482"/>
            <a:ext cx="381896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9696" y="1721304"/>
            <a:ext cx="7817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选择一个预先训练好的</a:t>
            </a:r>
            <a:r>
              <a:rPr lang="en-US" altLang="zh-CN" sz="2800" dirty="0"/>
              <a:t>CNN</a:t>
            </a:r>
            <a:r>
              <a:rPr lang="zh-CN" altLang="en-US" sz="2800" dirty="0"/>
              <a:t>网络架构和初始权重，将</a:t>
            </a:r>
            <a:r>
              <a:rPr lang="en-US" altLang="zh-CN" sz="2800" dirty="0"/>
              <a:t>inception v3</a:t>
            </a:r>
            <a:r>
              <a:rPr lang="zh-CN" altLang="en-US" sz="2800" dirty="0"/>
              <a:t>迁移学习至</a:t>
            </a:r>
            <a:r>
              <a:rPr lang="en-US" altLang="zh-CN" sz="2800" dirty="0"/>
              <a:t>UCF-101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E2F651-B84B-462A-A7C0-19E3084A8F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16948" y="4626217"/>
            <a:ext cx="3419475" cy="1765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9696" y="1003513"/>
            <a:ext cx="3209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训练程序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7753" y="2675411"/>
            <a:ext cx="50611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</a:t>
            </a:r>
          </a:p>
          <a:p>
            <a:endParaRPr lang="en-US" altLang="zh-CN" dirty="0"/>
          </a:p>
          <a:p>
            <a:r>
              <a:rPr lang="zh-CN" altLang="en-US" dirty="0"/>
              <a:t>采用“多路”设计</a:t>
            </a:r>
          </a:p>
          <a:p>
            <a:r>
              <a:rPr lang="zh-CN" altLang="en-US" dirty="0"/>
              <a:t>每条路上</a:t>
            </a:r>
            <a:r>
              <a:rPr lang="en-US" altLang="zh-CN" dirty="0"/>
              <a:t>,</a:t>
            </a:r>
            <a:r>
              <a:rPr lang="zh-CN" altLang="en-US" dirty="0"/>
              <a:t>进行不同尺度的卷积或池化</a:t>
            </a:r>
          </a:p>
          <a:p>
            <a:r>
              <a:rPr lang="en-US" altLang="zh-CN" dirty="0"/>
              <a:t>3x3</a:t>
            </a:r>
            <a:r>
              <a:rPr lang="zh-CN" altLang="en-US" dirty="0"/>
              <a:t>和</a:t>
            </a:r>
            <a:r>
              <a:rPr lang="en-US" altLang="zh-CN" dirty="0"/>
              <a:t>5x5</a:t>
            </a:r>
            <a:r>
              <a:rPr lang="zh-CN" altLang="en-US" dirty="0"/>
              <a:t>卷积前</a:t>
            </a:r>
            <a:r>
              <a:rPr lang="en-US" altLang="zh-CN" dirty="0"/>
              <a:t>,</a:t>
            </a:r>
            <a:r>
              <a:rPr lang="zh-CN" altLang="en-US" dirty="0"/>
              <a:t>池化后</a:t>
            </a:r>
            <a:r>
              <a:rPr lang="en-US" altLang="zh-CN" dirty="0"/>
              <a:t>,</a:t>
            </a:r>
            <a:r>
              <a:rPr lang="zh-CN" altLang="en-US" dirty="0"/>
              <a:t>都会使用</a:t>
            </a:r>
            <a:r>
              <a:rPr lang="en-US" altLang="zh-CN" dirty="0"/>
              <a:t>1x1</a:t>
            </a:r>
            <a:r>
              <a:rPr lang="zh-CN" altLang="en-US" dirty="0"/>
              <a:t>卷积整合并减少通道</a:t>
            </a:r>
          </a:p>
          <a:p>
            <a:endParaRPr lang="en-US" altLang="zh-CN" dirty="0"/>
          </a:p>
          <a:p>
            <a:r>
              <a:rPr lang="en-US" altLang="zh-CN" dirty="0"/>
              <a:t>Inception V3</a:t>
            </a:r>
          </a:p>
          <a:p>
            <a:pPr hangingPunct="0"/>
            <a:r>
              <a:rPr lang="zh-CN" altLang="en-US" dirty="0"/>
              <a:t>用</a:t>
            </a:r>
            <a:r>
              <a:rPr lang="en-US" altLang="zh-CN" dirty="0"/>
              <a:t>1x3</a:t>
            </a:r>
            <a:r>
              <a:rPr lang="zh-CN" altLang="en-US" dirty="0"/>
              <a:t>和</a:t>
            </a:r>
            <a:r>
              <a:rPr lang="en-US" altLang="zh-CN" dirty="0"/>
              <a:t>3x1</a:t>
            </a:r>
            <a:r>
              <a:rPr lang="zh-CN" altLang="en-US" dirty="0"/>
              <a:t>的卷积替换</a:t>
            </a:r>
            <a:r>
              <a:rPr lang="en-US" altLang="zh-CN" dirty="0"/>
              <a:t>3x3</a:t>
            </a:r>
            <a:r>
              <a:rPr lang="zh-CN" altLang="en-US" dirty="0"/>
              <a:t>卷积，减少参数</a:t>
            </a:r>
            <a:endParaRPr lang="en-US" altLang="zh-CN" dirty="0"/>
          </a:p>
          <a:p>
            <a:pPr hangingPunct="0"/>
            <a:r>
              <a:rPr lang="zh-CN" altLang="en-US" dirty="0"/>
              <a:t>网络中使用多种类型的</a:t>
            </a:r>
            <a:r>
              <a:rPr lang="en-US" altLang="zh-CN" dirty="0"/>
              <a:t>Inception</a:t>
            </a:r>
            <a:r>
              <a:rPr lang="zh-CN" altLang="en-US" dirty="0"/>
              <a:t>模块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C0D52D6-C707-4F36-87A4-3888EEF5FBE3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技术实现</a:t>
            </a:r>
          </a:p>
        </p:txBody>
      </p:sp>
    </p:spTree>
    <p:extLst>
      <p:ext uri="{BB962C8B-B14F-4D97-AF65-F5344CB8AC3E}">
        <p14:creationId xmlns:p14="http://schemas.microsoft.com/office/powerpoint/2010/main" val="73696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960" y="1074280"/>
            <a:ext cx="7821706" cy="531346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网络部分层进行重新训练，获得模型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0" y="2473871"/>
            <a:ext cx="8925336" cy="7659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60" y="3880225"/>
            <a:ext cx="5524500" cy="21812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70809" y="1780021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移除了最后三层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3DBB0FE-A498-465E-A4B2-EE44D0938DD4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技术实现</a:t>
            </a:r>
          </a:p>
        </p:txBody>
      </p:sp>
    </p:spTree>
    <p:extLst>
      <p:ext uri="{BB962C8B-B14F-4D97-AF65-F5344CB8AC3E}">
        <p14:creationId xmlns:p14="http://schemas.microsoft.com/office/powerpoint/2010/main" val="253517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0312" y="4948364"/>
            <a:ext cx="4200525" cy="1228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312" y="808942"/>
            <a:ext cx="6210300" cy="3324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2243" y="1564128"/>
            <a:ext cx="239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新加入三层</a:t>
            </a:r>
          </a:p>
        </p:txBody>
      </p:sp>
      <p:sp>
        <p:nvSpPr>
          <p:cNvPr id="7" name="矩形 6"/>
          <p:cNvSpPr/>
          <p:nvPr/>
        </p:nvSpPr>
        <p:spPr>
          <a:xfrm>
            <a:off x="899614" y="4440210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固定前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172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层，训练后面的层</a:t>
            </a:r>
            <a:endParaRPr lang="zh-CN" altLang="en-US" b="1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FF55FF0-1FCF-4A30-95DC-3CCCD00E905F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技术实现</a:t>
            </a:r>
          </a:p>
        </p:txBody>
      </p:sp>
    </p:spTree>
    <p:extLst>
      <p:ext uri="{BB962C8B-B14F-4D97-AF65-F5344CB8AC3E}">
        <p14:creationId xmlns:p14="http://schemas.microsoft.com/office/powerpoint/2010/main" val="9116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52" y="0"/>
            <a:ext cx="7237521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8898" y="2967335"/>
            <a:ext cx="380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训练结果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38075FB-1B48-46B1-9A03-650B86777B78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技术实现</a:t>
            </a:r>
          </a:p>
        </p:txBody>
      </p:sp>
    </p:spTree>
    <p:extLst>
      <p:ext uri="{BB962C8B-B14F-4D97-AF65-F5344CB8AC3E}">
        <p14:creationId xmlns:p14="http://schemas.microsoft.com/office/powerpoint/2010/main" val="404333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FBFFAD-FB0A-4665-8C96-D52F8D1B3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19" r="1813" b="10625"/>
          <a:stretch/>
        </p:blipFill>
        <p:spPr>
          <a:xfrm>
            <a:off x="218081" y="2828145"/>
            <a:ext cx="6923787" cy="35602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33CCAA-580C-449F-8C47-F7BF2BB4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194" y="87925"/>
            <a:ext cx="4819650" cy="46958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85C923-4026-4799-A2F9-A0642C40C4CD}"/>
              </a:ext>
            </a:extLst>
          </p:cNvPr>
          <p:cNvSpPr txBox="1"/>
          <p:nvPr/>
        </p:nvSpPr>
        <p:spPr>
          <a:xfrm>
            <a:off x="826477" y="1930201"/>
            <a:ext cx="4519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利用测试集进行测试的结果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B152AD-3CF2-474C-AEEB-3CD1B7240407}"/>
              </a:ext>
            </a:extLst>
          </p:cNvPr>
          <p:cNvSpPr txBox="1"/>
          <p:nvPr/>
        </p:nvSpPr>
        <p:spPr>
          <a:xfrm>
            <a:off x="4610517" y="626977"/>
            <a:ext cx="179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测试程序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2B2864D-247B-49A2-BAE3-D9C719CB39C1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技术实现</a:t>
            </a:r>
          </a:p>
        </p:txBody>
      </p:sp>
    </p:spTree>
    <p:extLst>
      <p:ext uri="{BB962C8B-B14F-4D97-AF65-F5344CB8AC3E}">
        <p14:creationId xmlns:p14="http://schemas.microsoft.com/office/powerpoint/2010/main" val="41076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0" y="1616733"/>
            <a:ext cx="5606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随机选择的</a:t>
            </a:r>
            <a:r>
              <a:rPr lang="en-US" altLang="zh-CN" sz="24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张图像的分类信息和结果。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50" y="90204"/>
            <a:ext cx="5646144" cy="35147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A48350-D288-4F49-B13A-B5851D94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3" y="3728023"/>
            <a:ext cx="6577883" cy="26043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733163-A4ED-46D9-BF4D-9305D6C141FA}"/>
              </a:ext>
            </a:extLst>
          </p:cNvPr>
          <p:cNvSpPr txBox="1"/>
          <p:nvPr/>
        </p:nvSpPr>
        <p:spPr>
          <a:xfrm>
            <a:off x="8264769" y="4519246"/>
            <a:ext cx="279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准确度测试程序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A3A2228-AC62-4E35-8B6C-40AA8E0C348D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技术实现</a:t>
            </a:r>
          </a:p>
        </p:txBody>
      </p:sp>
    </p:spTree>
    <p:extLst>
      <p:ext uri="{BB962C8B-B14F-4D97-AF65-F5344CB8AC3E}">
        <p14:creationId xmlns:p14="http://schemas.microsoft.com/office/powerpoint/2010/main" val="37247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8">
            <a:extLst>
              <a:ext uri="{FF2B5EF4-FFF2-40B4-BE49-F238E27FC236}">
                <a16:creationId xmlns:a16="http://schemas.microsoft.com/office/drawing/2014/main" id="{5D6AA7DE-D30F-4FBF-9ABC-D8D1A5326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 b="4343"/>
          <a:stretch>
            <a:fillRect/>
          </a:stretch>
        </p:blipFill>
        <p:spPr>
          <a:xfrm>
            <a:off x="-1" y="-14"/>
            <a:ext cx="1219199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13A306-217F-4DD4-9D02-A360525AD32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D449FC-C973-462F-B5B2-8BEF914506A4}"/>
              </a:ext>
            </a:extLst>
          </p:cNvPr>
          <p:cNvSpPr/>
          <p:nvPr/>
        </p:nvSpPr>
        <p:spPr>
          <a:xfrm rot="18876972">
            <a:off x="1822523" y="1493391"/>
            <a:ext cx="4018497" cy="399821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389FDB-00BB-4782-98B6-91D72D1E16A1}"/>
              </a:ext>
            </a:extLst>
          </p:cNvPr>
          <p:cNvSpPr/>
          <p:nvPr/>
        </p:nvSpPr>
        <p:spPr>
          <a:xfrm rot="18876972">
            <a:off x="6361555" y="1429891"/>
            <a:ext cx="4018497" cy="399821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054035-63E4-40D9-B888-31079D7B477F}"/>
              </a:ext>
            </a:extLst>
          </p:cNvPr>
          <p:cNvSpPr/>
          <p:nvPr/>
        </p:nvSpPr>
        <p:spPr>
          <a:xfrm>
            <a:off x="1768773" y="2470150"/>
            <a:ext cx="4125996" cy="204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PART </a:t>
            </a:r>
          </a:p>
          <a:p>
            <a:pPr algn="ctr"/>
            <a:r>
              <a:rPr lang="en-US" altLang="zh-CN" sz="66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FOUR</a:t>
            </a:r>
            <a:endParaRPr lang="zh-CN" altLang="en-US" sz="6600" dirty="0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EF8030-31DB-4CB5-A724-C68CA409EBF6}"/>
              </a:ext>
            </a:extLst>
          </p:cNvPr>
          <p:cNvSpPr/>
          <p:nvPr/>
        </p:nvSpPr>
        <p:spPr>
          <a:xfrm>
            <a:off x="7553414" y="3136598"/>
            <a:ext cx="2702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成果总结</a:t>
            </a:r>
          </a:p>
        </p:txBody>
      </p:sp>
    </p:spTree>
    <p:extLst>
      <p:ext uri="{BB962C8B-B14F-4D97-AF65-F5344CB8AC3E}">
        <p14:creationId xmlns:p14="http://schemas.microsoft.com/office/powerpoint/2010/main" val="235773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279BE9E-0A27-41D5-9208-C4D7DEE687CF}"/>
              </a:ext>
            </a:extLst>
          </p:cNvPr>
          <p:cNvSpPr txBox="1"/>
          <p:nvPr/>
        </p:nvSpPr>
        <p:spPr>
          <a:xfrm>
            <a:off x="1776051" y="1042852"/>
            <a:ext cx="376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训练集大小：约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7.5G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70DB94-B0C4-4793-867F-EA1EBA95863F}"/>
              </a:ext>
            </a:extLst>
          </p:cNvPr>
          <p:cNvSpPr txBox="1"/>
          <p:nvPr/>
        </p:nvSpPr>
        <p:spPr>
          <a:xfrm>
            <a:off x="1776051" y="2091075"/>
            <a:ext cx="334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测试集大小：约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B9D28A-FDCC-4502-BA74-342E5763BB71}"/>
              </a:ext>
            </a:extLst>
          </p:cNvPr>
          <p:cNvSpPr txBox="1"/>
          <p:nvPr/>
        </p:nvSpPr>
        <p:spPr>
          <a:xfrm>
            <a:off x="1776051" y="3139298"/>
            <a:ext cx="358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模型训练时间：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3-4h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A421FA-041E-4A55-A1F7-BD13098B7686}"/>
              </a:ext>
            </a:extLst>
          </p:cNvPr>
          <p:cNvSpPr txBox="1"/>
          <p:nvPr/>
        </p:nvSpPr>
        <p:spPr>
          <a:xfrm>
            <a:off x="1776051" y="4187521"/>
            <a:ext cx="358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模型测试时间：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2-3h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59F7B69-B26A-4189-9158-3C392972875C}"/>
              </a:ext>
            </a:extLst>
          </p:cNvPr>
          <p:cNvSpPr/>
          <p:nvPr/>
        </p:nvSpPr>
        <p:spPr>
          <a:xfrm>
            <a:off x="7799338" y="0"/>
            <a:ext cx="21641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A15A173-6EFB-4418-97E1-FB9F53668A55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成果总结</a:t>
            </a:r>
          </a:p>
        </p:txBody>
      </p:sp>
    </p:spTree>
    <p:extLst>
      <p:ext uri="{BB962C8B-B14F-4D97-AF65-F5344CB8AC3E}">
        <p14:creationId xmlns:p14="http://schemas.microsoft.com/office/powerpoint/2010/main" val="386586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A5742B35-BDEF-4DBC-8F20-2A2736EDD9EA}"/>
              </a:ext>
            </a:extLst>
          </p:cNvPr>
          <p:cNvSpPr/>
          <p:nvPr/>
        </p:nvSpPr>
        <p:spPr>
          <a:xfrm>
            <a:off x="749903" y="1879783"/>
            <a:ext cx="1855692" cy="107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th-TH" sz="28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C7373B2-2796-48DB-8C4B-6760CF0D10C6}"/>
              </a:ext>
            </a:extLst>
          </p:cNvPr>
          <p:cNvSpPr/>
          <p:nvPr/>
        </p:nvSpPr>
        <p:spPr>
          <a:xfrm>
            <a:off x="7799338" y="0"/>
            <a:ext cx="21641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cs typeface="+mn-ea"/>
              <a:sym typeface="+mn-lt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606833" y="919824"/>
            <a:ext cx="4323605" cy="1067536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改进方向</a:t>
            </a:r>
            <a:endParaRPr lang="th-TH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15D0E3E-A1C7-4F9F-981A-E25816A6BC21}"/>
              </a:ext>
            </a:extLst>
          </p:cNvPr>
          <p:cNvSpPr txBox="1">
            <a:spLocks/>
          </p:cNvSpPr>
          <p:nvPr/>
        </p:nvSpPr>
        <p:spPr>
          <a:xfrm>
            <a:off x="749903" y="2695968"/>
            <a:ext cx="4470403" cy="50270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利用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inception v3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网络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828E15-65FF-4242-B61D-AC1D35BA488F}"/>
              </a:ext>
            </a:extLst>
          </p:cNvPr>
          <p:cNvSpPr txBox="1"/>
          <p:nvPr/>
        </p:nvSpPr>
        <p:spPr>
          <a:xfrm>
            <a:off x="833916" y="3732403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程序运行时间较长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4529066-786B-4CFF-B261-6B1DA5C5D43A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成果总结</a:t>
            </a:r>
          </a:p>
        </p:txBody>
      </p:sp>
    </p:spTree>
    <p:extLst>
      <p:ext uri="{BB962C8B-B14F-4D97-AF65-F5344CB8AC3E}">
        <p14:creationId xmlns:p14="http://schemas.microsoft.com/office/powerpoint/2010/main" val="293442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5D75B6-F66D-47BF-8559-119A8AC4EC03}"/>
              </a:ext>
            </a:extLst>
          </p:cNvPr>
          <p:cNvSpPr txBox="1"/>
          <p:nvPr/>
        </p:nvSpPr>
        <p:spPr>
          <a:xfrm>
            <a:off x="887075" y="2460951"/>
            <a:ext cx="461665" cy="1973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WWW.99PPT.COM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 b="4343"/>
          <a:stretch>
            <a:fillRect/>
          </a:stretch>
        </p:blipFill>
        <p:spPr>
          <a:xfrm>
            <a:off x="-1" y="-14"/>
            <a:ext cx="12191999" cy="6858000"/>
          </a:xfrm>
        </p:spPr>
      </p:pic>
      <p:sp>
        <p:nvSpPr>
          <p:cNvPr id="11" name="PA_淘宝网chenying0907出品 914">
            <a:extLst>
              <a:ext uri="{FF2B5EF4-FFF2-40B4-BE49-F238E27FC236}">
                <a16:creationId xmlns:a16="http://schemas.microsoft.com/office/drawing/2014/main" id="{2B6DCA17-BCF0-4B09-A4A2-6999F1C0625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36121" y="1142986"/>
            <a:ext cx="9376226" cy="4572000"/>
          </a:xfrm>
          <a:prstGeom prst="rect">
            <a:avLst/>
          </a:prstGeom>
          <a:solidFill>
            <a:srgbClr val="000000">
              <a:alpha val="6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Playfair Display" panose="00000500000000000000" pitchFamily="50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DC2F3FC-3D8C-4244-83ED-F78DD385BDAC}"/>
              </a:ext>
            </a:extLst>
          </p:cNvPr>
          <p:cNvCxnSpPr>
            <a:cxnSpLocks/>
          </p:cNvCxnSpPr>
          <p:nvPr/>
        </p:nvCxnSpPr>
        <p:spPr>
          <a:xfrm>
            <a:off x="6095997" y="1665511"/>
            <a:ext cx="0" cy="36503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FF21937-D04D-406A-B65A-C0D01CE130DC}"/>
              </a:ext>
            </a:extLst>
          </p:cNvPr>
          <p:cNvSpPr/>
          <p:nvPr/>
        </p:nvSpPr>
        <p:spPr>
          <a:xfrm>
            <a:off x="6785430" y="2463798"/>
            <a:ext cx="1901364" cy="1233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2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2D86D8-65A4-4057-A962-83292E798E1A}"/>
              </a:ext>
            </a:extLst>
          </p:cNvPr>
          <p:cNvSpPr/>
          <p:nvPr/>
        </p:nvSpPr>
        <p:spPr>
          <a:xfrm>
            <a:off x="5918200" y="3116937"/>
            <a:ext cx="3635823" cy="1233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CONTENTS</a:t>
            </a:r>
            <a:endParaRPr lang="zh-CN" altLang="en-US" sz="3200" dirty="0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C19E522-F29E-4C8A-9F7B-AFD325B37136}"/>
              </a:ext>
            </a:extLst>
          </p:cNvPr>
          <p:cNvSpPr/>
          <p:nvPr/>
        </p:nvSpPr>
        <p:spPr>
          <a:xfrm>
            <a:off x="2643000" y="1688329"/>
            <a:ext cx="2233365" cy="43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项目历程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728BF9E-E4DE-41C6-872E-D4E276D2DD52}"/>
              </a:ext>
            </a:extLst>
          </p:cNvPr>
          <p:cNvSpPr/>
          <p:nvPr/>
        </p:nvSpPr>
        <p:spPr>
          <a:xfrm>
            <a:off x="2680693" y="2706525"/>
            <a:ext cx="2233365" cy="43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项目简介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EACEAB-042F-4725-99E3-8D64BFE5430A}"/>
              </a:ext>
            </a:extLst>
          </p:cNvPr>
          <p:cNvSpPr/>
          <p:nvPr/>
        </p:nvSpPr>
        <p:spPr>
          <a:xfrm>
            <a:off x="2643000" y="3708510"/>
            <a:ext cx="2233365" cy="43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技术实现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648FE7C-24B9-4258-8A55-9BF13DF7CD28}"/>
              </a:ext>
            </a:extLst>
          </p:cNvPr>
          <p:cNvSpPr/>
          <p:nvPr/>
        </p:nvSpPr>
        <p:spPr>
          <a:xfrm>
            <a:off x="2643001" y="4703244"/>
            <a:ext cx="2233365" cy="43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改进计划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C06E8A-77E4-479D-B9C6-C266C69EA00A}"/>
              </a:ext>
            </a:extLst>
          </p:cNvPr>
          <p:cNvSpPr/>
          <p:nvPr/>
        </p:nvSpPr>
        <p:spPr>
          <a:xfrm>
            <a:off x="11582400" y="1329267"/>
            <a:ext cx="609599" cy="419943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523828E-FE11-4B88-84A9-C81D36C79390}"/>
              </a:ext>
            </a:extLst>
          </p:cNvPr>
          <p:cNvGrpSpPr/>
          <p:nvPr/>
        </p:nvGrpSpPr>
        <p:grpSpPr>
          <a:xfrm>
            <a:off x="4998173" y="1619061"/>
            <a:ext cx="657880" cy="682824"/>
            <a:chOff x="6568131" y="939607"/>
            <a:chExt cx="972401" cy="1249165"/>
          </a:xfrm>
        </p:grpSpPr>
        <p:sp>
          <p:nvSpPr>
            <p:cNvPr id="36" name="标题 1">
              <a:extLst>
                <a:ext uri="{FF2B5EF4-FFF2-40B4-BE49-F238E27FC236}">
                  <a16:creationId xmlns:a16="http://schemas.microsoft.com/office/drawing/2014/main" id="{98ED07D3-010C-441E-8D07-6B84728C9B7D}"/>
                </a:ext>
              </a:extLst>
            </p:cNvPr>
            <p:cNvSpPr txBox="1">
              <a:spLocks/>
            </p:cNvSpPr>
            <p:nvPr/>
          </p:nvSpPr>
          <p:spPr>
            <a:xfrm>
              <a:off x="6568131" y="1076906"/>
              <a:ext cx="951285" cy="111186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  <a:t>Part</a:t>
              </a:r>
            </a:p>
            <a:p>
              <a: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  <a:t> 01</a:t>
              </a:r>
            </a:p>
            <a:p>
              <a:b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</a:br>
              <a:endPara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B2C9617-EFE5-4A61-96F2-88AC043258CF}"/>
                </a:ext>
              </a:extLst>
            </p:cNvPr>
            <p:cNvSpPr/>
            <p:nvPr/>
          </p:nvSpPr>
          <p:spPr>
            <a:xfrm rot="18876972">
              <a:off x="6468904" y="1053436"/>
              <a:ext cx="1185457" cy="957799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71E7963-C437-4A6C-BC43-A57D677E0644}"/>
              </a:ext>
            </a:extLst>
          </p:cNvPr>
          <p:cNvGrpSpPr/>
          <p:nvPr/>
        </p:nvGrpSpPr>
        <p:grpSpPr>
          <a:xfrm>
            <a:off x="4998173" y="2643062"/>
            <a:ext cx="763246" cy="671235"/>
            <a:chOff x="6575929" y="962525"/>
            <a:chExt cx="1194503" cy="1227965"/>
          </a:xfrm>
        </p:grpSpPr>
        <p:sp>
          <p:nvSpPr>
            <p:cNvPr id="39" name="标题 1">
              <a:extLst>
                <a:ext uri="{FF2B5EF4-FFF2-40B4-BE49-F238E27FC236}">
                  <a16:creationId xmlns:a16="http://schemas.microsoft.com/office/drawing/2014/main" id="{31AA0626-2FFB-444F-B985-D1ED68DA5A00}"/>
                </a:ext>
              </a:extLst>
            </p:cNvPr>
            <p:cNvSpPr txBox="1">
              <a:spLocks/>
            </p:cNvSpPr>
            <p:nvPr/>
          </p:nvSpPr>
          <p:spPr>
            <a:xfrm>
              <a:off x="6640563" y="1078625"/>
              <a:ext cx="1129869" cy="111186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  <a:t>Part</a:t>
              </a:r>
            </a:p>
            <a:p>
              <a: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  <a:t> 02</a:t>
              </a:r>
            </a:p>
            <a:p>
              <a:b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</a:br>
              <a:endPara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6C544CB-5C4B-4AC5-B111-DD5A06E7FAB8}"/>
                </a:ext>
              </a:extLst>
            </p:cNvPr>
            <p:cNvSpPr/>
            <p:nvPr/>
          </p:nvSpPr>
          <p:spPr>
            <a:xfrm rot="18876972">
              <a:off x="6490271" y="1048183"/>
              <a:ext cx="1185458" cy="1014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4F45CA7-AECF-48EA-9FF3-61BA9A4F1175}"/>
              </a:ext>
            </a:extLst>
          </p:cNvPr>
          <p:cNvGrpSpPr/>
          <p:nvPr/>
        </p:nvGrpSpPr>
        <p:grpSpPr>
          <a:xfrm>
            <a:off x="4998173" y="3648947"/>
            <a:ext cx="665737" cy="723699"/>
            <a:chOff x="6561617" y="1003315"/>
            <a:chExt cx="975238" cy="1235970"/>
          </a:xfrm>
        </p:grpSpPr>
        <p:sp>
          <p:nvSpPr>
            <p:cNvPr id="42" name="标题 1">
              <a:extLst>
                <a:ext uri="{FF2B5EF4-FFF2-40B4-BE49-F238E27FC236}">
                  <a16:creationId xmlns:a16="http://schemas.microsoft.com/office/drawing/2014/main" id="{FAF924D3-B75F-4CFA-A91A-02140F5B3521}"/>
                </a:ext>
              </a:extLst>
            </p:cNvPr>
            <p:cNvSpPr txBox="1">
              <a:spLocks/>
            </p:cNvSpPr>
            <p:nvPr/>
          </p:nvSpPr>
          <p:spPr>
            <a:xfrm>
              <a:off x="6585570" y="1127419"/>
              <a:ext cx="951285" cy="111186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  <a:t>Part</a:t>
              </a:r>
            </a:p>
            <a:p>
              <a: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  <a:t> 03</a:t>
              </a:r>
            </a:p>
            <a:p>
              <a:b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</a:br>
              <a:endPara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FD19A0E-8E7D-49ED-AD2B-FB7120D2CDAA}"/>
                </a:ext>
              </a:extLst>
            </p:cNvPr>
            <p:cNvSpPr/>
            <p:nvPr/>
          </p:nvSpPr>
          <p:spPr>
            <a:xfrm rot="18876972">
              <a:off x="6482901" y="1082031"/>
              <a:ext cx="1106687" cy="94925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5C2D864-77D1-4F39-9189-CA0A5D28C708}"/>
              </a:ext>
            </a:extLst>
          </p:cNvPr>
          <p:cNvGrpSpPr/>
          <p:nvPr/>
        </p:nvGrpSpPr>
        <p:grpSpPr>
          <a:xfrm>
            <a:off x="4998171" y="4644186"/>
            <a:ext cx="704631" cy="710090"/>
            <a:chOff x="6561617" y="1003315"/>
            <a:chExt cx="1032215" cy="1212728"/>
          </a:xfrm>
        </p:grpSpPr>
        <p:sp>
          <p:nvSpPr>
            <p:cNvPr id="45" name="标题 1">
              <a:extLst>
                <a:ext uri="{FF2B5EF4-FFF2-40B4-BE49-F238E27FC236}">
                  <a16:creationId xmlns:a16="http://schemas.microsoft.com/office/drawing/2014/main" id="{139395E8-72DC-4895-A504-F4F77074973D}"/>
                </a:ext>
              </a:extLst>
            </p:cNvPr>
            <p:cNvSpPr txBox="1">
              <a:spLocks/>
            </p:cNvSpPr>
            <p:nvPr/>
          </p:nvSpPr>
          <p:spPr>
            <a:xfrm>
              <a:off x="6642547" y="1104177"/>
              <a:ext cx="951285" cy="111186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  <a:t>Part</a:t>
              </a:r>
            </a:p>
            <a:p>
              <a: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  <a:t> 04</a:t>
              </a:r>
            </a:p>
            <a:p>
              <a:b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FZHei-B01S" panose="02010601030101010101" pitchFamily="2" charset="-122"/>
                  <a:sym typeface="Arial" panose="020B0604020202020204" pitchFamily="34" charset="0"/>
                </a:rPr>
              </a:br>
              <a:endPara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E4CF415-B73F-44A3-8C7A-DF42FA2A5891}"/>
                </a:ext>
              </a:extLst>
            </p:cNvPr>
            <p:cNvSpPr/>
            <p:nvPr/>
          </p:nvSpPr>
          <p:spPr>
            <a:xfrm rot="18876972">
              <a:off x="6482901" y="1082031"/>
              <a:ext cx="1106687" cy="94925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73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5D75B6-F66D-47BF-8559-119A8AC4EC03}"/>
              </a:ext>
            </a:extLst>
          </p:cNvPr>
          <p:cNvSpPr txBox="1"/>
          <p:nvPr/>
        </p:nvSpPr>
        <p:spPr>
          <a:xfrm>
            <a:off x="887075" y="2460951"/>
            <a:ext cx="461665" cy="1973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WWW.99PPT.COM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 b="4343"/>
          <a:stretch>
            <a:fillRect/>
          </a:stretch>
        </p:blipFill>
        <p:spPr>
          <a:xfrm>
            <a:off x="-1" y="-14"/>
            <a:ext cx="12191999" cy="6858000"/>
          </a:xfrm>
        </p:spPr>
      </p:pic>
      <p:sp>
        <p:nvSpPr>
          <p:cNvPr id="11" name="PA_淘宝网chenying0907出品 914">
            <a:extLst>
              <a:ext uri="{FF2B5EF4-FFF2-40B4-BE49-F238E27FC236}">
                <a16:creationId xmlns:a16="http://schemas.microsoft.com/office/drawing/2014/main" id="{2B6DCA17-BCF0-4B09-A4A2-6999F1C0625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1786"/>
            <a:ext cx="12192000" cy="6859786"/>
          </a:xfrm>
          <a:prstGeom prst="rect">
            <a:avLst/>
          </a:prstGeom>
          <a:solidFill>
            <a:srgbClr val="000000">
              <a:alpha val="6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Playfair Display" panose="00000500000000000000" pitchFamily="50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F6886904-D2A8-4B9C-8582-65B25D592BAA}"/>
              </a:ext>
            </a:extLst>
          </p:cNvPr>
          <p:cNvSpPr txBox="1"/>
          <p:nvPr/>
        </p:nvSpPr>
        <p:spPr>
          <a:xfrm>
            <a:off x="4294206" y="2847730"/>
            <a:ext cx="4159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GeosansLight" panose="02000603020000020003" pitchFamily="2" charset="0"/>
              </a:rPr>
              <a:t>THANKS</a:t>
            </a:r>
            <a:r>
              <a:rPr lang="zh-CN" altLang="en-US" sz="7200" dirty="0">
                <a:solidFill>
                  <a:schemeClr val="bg1"/>
                </a:solidFill>
                <a:latin typeface="GeosansLight" panose="02000603020000020003" pitchFamily="2" charset="0"/>
              </a:rPr>
              <a:t>！</a:t>
            </a:r>
            <a:endParaRPr lang="en-US" sz="7200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15" name="Subtitle 4">
            <a:extLst>
              <a:ext uri="{FF2B5EF4-FFF2-40B4-BE49-F238E27FC236}">
                <a16:creationId xmlns:a16="http://schemas.microsoft.com/office/drawing/2014/main" id="{C3410A30-630A-4B9A-B16B-FA1F48C36546}"/>
              </a:ext>
            </a:extLst>
          </p:cNvPr>
          <p:cNvSpPr txBox="1">
            <a:spLocks/>
          </p:cNvSpPr>
          <p:nvPr/>
        </p:nvSpPr>
        <p:spPr>
          <a:xfrm>
            <a:off x="11392930" y="6387095"/>
            <a:ext cx="675501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END</a:t>
            </a:r>
            <a:endParaRPr lang="en-GB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607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8">
            <a:extLst>
              <a:ext uri="{FF2B5EF4-FFF2-40B4-BE49-F238E27FC236}">
                <a16:creationId xmlns:a16="http://schemas.microsoft.com/office/drawing/2014/main" id="{5D6AA7DE-D30F-4FBF-9ABC-D8D1A5326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 b="4343"/>
          <a:stretch>
            <a:fillRect/>
          </a:stretch>
        </p:blipFill>
        <p:spPr>
          <a:xfrm>
            <a:off x="-1" y="-14"/>
            <a:ext cx="1219199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13A306-217F-4DD4-9D02-A360525AD32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D449FC-C973-462F-B5B2-8BEF914506A4}"/>
              </a:ext>
            </a:extLst>
          </p:cNvPr>
          <p:cNvSpPr/>
          <p:nvPr/>
        </p:nvSpPr>
        <p:spPr>
          <a:xfrm rot="18876972">
            <a:off x="1822523" y="1493391"/>
            <a:ext cx="4018497" cy="399821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389FDB-00BB-4782-98B6-91D72D1E16A1}"/>
              </a:ext>
            </a:extLst>
          </p:cNvPr>
          <p:cNvSpPr/>
          <p:nvPr/>
        </p:nvSpPr>
        <p:spPr>
          <a:xfrm rot="18876972">
            <a:off x="6361555" y="1429891"/>
            <a:ext cx="4018497" cy="399821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054035-63E4-40D9-B888-31079D7B477F}"/>
              </a:ext>
            </a:extLst>
          </p:cNvPr>
          <p:cNvSpPr/>
          <p:nvPr/>
        </p:nvSpPr>
        <p:spPr>
          <a:xfrm>
            <a:off x="1768773" y="2470150"/>
            <a:ext cx="4125996" cy="204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PART </a:t>
            </a:r>
          </a:p>
          <a:p>
            <a:pPr algn="ctr"/>
            <a:r>
              <a:rPr lang="en-US" altLang="zh-CN" sz="66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ONE</a:t>
            </a:r>
            <a:endParaRPr lang="zh-CN" altLang="en-US" sz="6600" dirty="0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EF8030-31DB-4CB5-A724-C68CA409EBF6}"/>
              </a:ext>
            </a:extLst>
          </p:cNvPr>
          <p:cNvSpPr/>
          <p:nvPr/>
        </p:nvSpPr>
        <p:spPr>
          <a:xfrm>
            <a:off x="7437222" y="3136598"/>
            <a:ext cx="2702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项目历程</a:t>
            </a:r>
          </a:p>
        </p:txBody>
      </p:sp>
    </p:spTree>
    <p:extLst>
      <p:ext uri="{BB962C8B-B14F-4D97-AF65-F5344CB8AC3E}">
        <p14:creationId xmlns:p14="http://schemas.microsoft.com/office/powerpoint/2010/main" val="34165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>
            <a:extLst>
              <a:ext uri="{FF2B5EF4-FFF2-40B4-BE49-F238E27FC236}">
                <a16:creationId xmlns:a16="http://schemas.microsoft.com/office/drawing/2014/main" id="{21C892E7-632E-4E37-9E96-D0299992A755}"/>
              </a:ext>
            </a:extLst>
          </p:cNvPr>
          <p:cNvSpPr txBox="1"/>
          <p:nvPr/>
        </p:nvSpPr>
        <p:spPr>
          <a:xfrm>
            <a:off x="1927228" y="5422877"/>
            <a:ext cx="2262716" cy="4424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275" dirty="0">
                <a:solidFill>
                  <a:schemeClr val="bg1"/>
                </a:solidFill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小标题</a:t>
            </a:r>
          </a:p>
        </p:txBody>
      </p:sp>
      <p:sp>
        <p:nvSpPr>
          <p:cNvPr id="4" name="品 2">
            <a:extLst>
              <a:ext uri="{FF2B5EF4-FFF2-40B4-BE49-F238E27FC236}">
                <a16:creationId xmlns:a16="http://schemas.microsoft.com/office/drawing/2014/main" id="{E586A30D-6F49-4DBC-9006-004B123AC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185" y="1213908"/>
            <a:ext cx="10412760" cy="3488175"/>
          </a:xfrm>
          <a:prstGeom prst="rect">
            <a:avLst/>
          </a:prstGeom>
          <a:noFill/>
          <a:ln w="12700">
            <a:solidFill>
              <a:schemeClr val="tx1"/>
            </a:solidFill>
            <a:bevel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517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84223C86-A65B-4A15-AE1A-94DF4DC0D2DA}"/>
              </a:ext>
            </a:extLst>
          </p:cNvPr>
          <p:cNvSpPr txBox="1">
            <a:spLocks/>
          </p:cNvSpPr>
          <p:nvPr/>
        </p:nvSpPr>
        <p:spPr bwMode="auto">
          <a:xfrm>
            <a:off x="1148111" y="1376939"/>
            <a:ext cx="2501900" cy="336549"/>
          </a:xfrm>
          <a:prstGeom prst="rect">
            <a:avLst/>
          </a:prstGeom>
          <a:noFill/>
        </p:spPr>
        <p:txBody>
          <a:bodyPr wrap="none" lIns="97464" tIns="50681" rIns="97464" bIns="50681"/>
          <a:lstStyle/>
          <a:p>
            <a:pPr defTabSz="990278"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理论探究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5B9654-A4D6-4FC2-B84D-D6D5C590EF0D}"/>
              </a:ext>
            </a:extLst>
          </p:cNvPr>
          <p:cNvSpPr txBox="1"/>
          <p:nvPr/>
        </p:nvSpPr>
        <p:spPr>
          <a:xfrm>
            <a:off x="1148111" y="2139817"/>
            <a:ext cx="4211604" cy="1538972"/>
          </a:xfrm>
          <a:prstGeom prst="rect">
            <a:avLst/>
          </a:prstGeom>
        </p:spPr>
        <p:txBody>
          <a:bodyPr lIns="132080" tIns="66040" rIns="132080" bIns="66040"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Python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基础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Python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相关库函数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CS231n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公开课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ts val="3000"/>
              </a:lnSpc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各类相关教程、论文、代码等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1733"/>
              </a:lnSpc>
              <a:defRPr/>
            </a:pPr>
            <a:endParaRPr lang="en-US" altLang="zh-CN" sz="13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1733"/>
              </a:lnSpc>
              <a:defRPr/>
            </a:pPr>
            <a:endParaRPr lang="en-US" altLang="zh-CN" sz="13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94E89203-E17B-44A0-86FD-0821717D11D7}"/>
              </a:ext>
            </a:extLst>
          </p:cNvPr>
          <p:cNvSpPr txBox="1">
            <a:spLocks/>
          </p:cNvSpPr>
          <p:nvPr/>
        </p:nvSpPr>
        <p:spPr bwMode="auto">
          <a:xfrm>
            <a:off x="6626273" y="1413640"/>
            <a:ext cx="2501900" cy="336549"/>
          </a:xfrm>
          <a:prstGeom prst="rect">
            <a:avLst/>
          </a:prstGeom>
          <a:noFill/>
        </p:spPr>
        <p:txBody>
          <a:bodyPr wrap="none" lIns="97464" tIns="50681" rIns="97464" bIns="50681"/>
          <a:lstStyle/>
          <a:p>
            <a:pPr defTabSz="990278"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实践学习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3BF219-4B17-4C55-8EF5-52B2BBBAB70F}"/>
              </a:ext>
            </a:extLst>
          </p:cNvPr>
          <p:cNvSpPr txBox="1"/>
          <p:nvPr/>
        </p:nvSpPr>
        <p:spPr>
          <a:xfrm>
            <a:off x="6626273" y="2139817"/>
            <a:ext cx="4211604" cy="3488174"/>
          </a:xfrm>
          <a:prstGeom prst="rect">
            <a:avLst/>
          </a:prstGeom>
        </p:spPr>
        <p:txBody>
          <a:bodyPr lIns="132080" tIns="66040" rIns="132080" bIns="66040"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MINST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手写数字识别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YOLO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物体检测方法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UCF-101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ZHei-B01S" panose="02010601030101010101" pitchFamily="2" charset="-122"/>
                <a:cs typeface="+mn-ea"/>
                <a:sym typeface="Arial" panose="020B0604020202020204" pitchFamily="34" charset="0"/>
              </a:rPr>
              <a:t>数据集姿态识别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ts val="3000"/>
              </a:lnSpc>
              <a:defRPr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3000"/>
              </a:lnSpc>
              <a:defRPr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ts val="3000"/>
              </a:lnSpc>
              <a:defRPr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ZHei-B01S" panose="02010601030101010101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52E6311-C07B-470B-8388-BC951249EF23}"/>
              </a:ext>
            </a:extLst>
          </p:cNvPr>
          <p:cNvCxnSpPr/>
          <p:nvPr/>
        </p:nvCxnSpPr>
        <p:spPr>
          <a:xfrm>
            <a:off x="5955957" y="1544595"/>
            <a:ext cx="0" cy="2718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906EA60-7B90-4D85-9F8C-3C904C07C4CA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项目历程</a:t>
            </a:r>
          </a:p>
        </p:txBody>
      </p:sp>
    </p:spTree>
    <p:extLst>
      <p:ext uri="{BB962C8B-B14F-4D97-AF65-F5344CB8AC3E}">
        <p14:creationId xmlns:p14="http://schemas.microsoft.com/office/powerpoint/2010/main" val="22091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8">
            <a:extLst>
              <a:ext uri="{FF2B5EF4-FFF2-40B4-BE49-F238E27FC236}">
                <a16:creationId xmlns:a16="http://schemas.microsoft.com/office/drawing/2014/main" id="{5D6AA7DE-D30F-4FBF-9ABC-D8D1A5326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 b="4343"/>
          <a:stretch>
            <a:fillRect/>
          </a:stretch>
        </p:blipFill>
        <p:spPr>
          <a:xfrm>
            <a:off x="-1" y="-14"/>
            <a:ext cx="1219199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13A306-217F-4DD4-9D02-A360525AD32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D449FC-C973-462F-B5B2-8BEF914506A4}"/>
              </a:ext>
            </a:extLst>
          </p:cNvPr>
          <p:cNvSpPr/>
          <p:nvPr/>
        </p:nvSpPr>
        <p:spPr>
          <a:xfrm rot="18876972">
            <a:off x="1822523" y="1493391"/>
            <a:ext cx="4018497" cy="399821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389FDB-00BB-4782-98B6-91D72D1E16A1}"/>
              </a:ext>
            </a:extLst>
          </p:cNvPr>
          <p:cNvSpPr/>
          <p:nvPr/>
        </p:nvSpPr>
        <p:spPr>
          <a:xfrm rot="18876972">
            <a:off x="6361555" y="1429891"/>
            <a:ext cx="4018497" cy="399821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054035-63E4-40D9-B888-31079D7B477F}"/>
              </a:ext>
            </a:extLst>
          </p:cNvPr>
          <p:cNvSpPr/>
          <p:nvPr/>
        </p:nvSpPr>
        <p:spPr>
          <a:xfrm>
            <a:off x="1768773" y="2470150"/>
            <a:ext cx="4125996" cy="204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PART </a:t>
            </a:r>
          </a:p>
          <a:p>
            <a:pPr algn="ctr"/>
            <a:r>
              <a:rPr lang="en-US" altLang="zh-CN" sz="66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TWO</a:t>
            </a:r>
            <a:endParaRPr lang="zh-CN" altLang="en-US" sz="6600" dirty="0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EF8030-31DB-4CB5-A724-C68CA409EBF6}"/>
              </a:ext>
            </a:extLst>
          </p:cNvPr>
          <p:cNvSpPr/>
          <p:nvPr/>
        </p:nvSpPr>
        <p:spPr>
          <a:xfrm>
            <a:off x="7299168" y="3136598"/>
            <a:ext cx="2702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350979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A5742B35-BDEF-4DBC-8F20-2A2736EDD9EA}"/>
              </a:ext>
            </a:extLst>
          </p:cNvPr>
          <p:cNvSpPr/>
          <p:nvPr/>
        </p:nvSpPr>
        <p:spPr>
          <a:xfrm>
            <a:off x="732319" y="2550202"/>
            <a:ext cx="1855692" cy="107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th-TH" sz="28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C7373B2-2796-48DB-8C4B-6760CF0D10C6}"/>
              </a:ext>
            </a:extLst>
          </p:cNvPr>
          <p:cNvSpPr/>
          <p:nvPr/>
        </p:nvSpPr>
        <p:spPr>
          <a:xfrm>
            <a:off x="5575122" y="0"/>
            <a:ext cx="21641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cs typeface="+mn-ea"/>
              <a:sym typeface="+mn-lt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624418" y="1563337"/>
            <a:ext cx="4323605" cy="1067536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项目成果</a:t>
            </a:r>
            <a:endParaRPr lang="th-TH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15D0E3E-A1C7-4F9F-981A-E25816A6BC21}"/>
              </a:ext>
            </a:extLst>
          </p:cNvPr>
          <p:cNvSpPr txBox="1">
            <a:spLocks/>
          </p:cNvSpPr>
          <p:nvPr/>
        </p:nvSpPr>
        <p:spPr>
          <a:xfrm>
            <a:off x="624418" y="2657779"/>
            <a:ext cx="4470403" cy="20822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3200"/>
              </a:lnSpc>
            </a:pPr>
            <a:r>
              <a:rPr lang="zh-CN" altLang="en-US" sz="1600" dirty="0">
                <a:sym typeface="+mn-lt"/>
              </a:rPr>
              <a:t>基于</a:t>
            </a:r>
            <a:r>
              <a:rPr lang="en-US" altLang="zh-CN" sz="1600" dirty="0">
                <a:sym typeface="+mn-lt"/>
              </a:rPr>
              <a:t>3D</a:t>
            </a:r>
            <a:r>
              <a:rPr lang="zh-CN" altLang="en-US" sz="1600" dirty="0">
                <a:sym typeface="+mn-lt"/>
              </a:rPr>
              <a:t>卷积神经网络，应用于</a:t>
            </a:r>
            <a:r>
              <a:rPr lang="en-US" altLang="zh-CN" sz="1600" dirty="0">
                <a:sym typeface="+mn-lt"/>
              </a:rPr>
              <a:t>UCF-101</a:t>
            </a:r>
            <a:r>
              <a:rPr lang="zh-CN" altLang="en-US" sz="1600" dirty="0">
                <a:sym typeface="+mn-lt"/>
              </a:rPr>
              <a:t>的</a:t>
            </a:r>
            <a:endParaRPr lang="en-US" altLang="zh-CN" sz="1600" dirty="0">
              <a:sym typeface="+mn-lt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>
                <a:sym typeface="+mn-lt"/>
              </a:rPr>
              <a:t>行为姿态训练程序</a:t>
            </a:r>
            <a:endParaRPr lang="en-US" altLang="zh-CN" sz="2000" dirty="0">
              <a:sym typeface="+mn-lt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>
                <a:sym typeface="+mn-lt"/>
              </a:rPr>
              <a:t>行为姿态识别程序</a:t>
            </a:r>
            <a:endParaRPr lang="en-US" altLang="zh-CN" sz="2000" dirty="0">
              <a:sym typeface="+mn-lt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>
                <a:sym typeface="+mn-lt"/>
              </a:rPr>
              <a:t>程序效率的检测计算程序</a:t>
            </a:r>
            <a:endParaRPr lang="th-TH" sz="2000" dirty="0"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96B9253-50F6-41BC-9989-0D8D90915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60" b="1829"/>
          <a:stretch/>
        </p:blipFill>
        <p:spPr>
          <a:xfrm>
            <a:off x="7845451" y="861259"/>
            <a:ext cx="4217597" cy="4572782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9A53EC8-C621-4C13-A7C9-8DFE2C2D43DF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项目简介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E2968D2-9D46-4AF4-8E28-2A6213CF1A93}"/>
              </a:ext>
            </a:extLst>
          </p:cNvPr>
          <p:cNvSpPr txBox="1"/>
          <p:nvPr/>
        </p:nvSpPr>
        <p:spPr>
          <a:xfrm>
            <a:off x="9106930" y="5943600"/>
            <a:ext cx="27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26" name="Picture 2" descr="https://img-blog.csdn.net/20180910163255284?watermark/2/text/aHR0cHM6Ly9ibG9nLmNzZG4ubmV0L2Rha2UxOTk0/font/5a6L5L2T/fontsize/400/fill/I0JBQkFCMA==/dissolve/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0" y="951130"/>
            <a:ext cx="5440124" cy="54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490447" y="304799"/>
            <a:ext cx="444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UCF-101</a:t>
            </a:r>
            <a:r>
              <a:rPr lang="zh-CN" altLang="en-US" sz="3600" b="1" dirty="0"/>
              <a:t>数据集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90447" y="1582340"/>
            <a:ext cx="35132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en-US" altLang="zh-CN" dirty="0" err="1"/>
              <a:t>youtube</a:t>
            </a:r>
            <a:r>
              <a:rPr lang="zh-CN" altLang="en-US" dirty="0"/>
              <a:t>收集而得，共包含</a:t>
            </a:r>
            <a:r>
              <a:rPr lang="en-US" altLang="zh-CN" dirty="0"/>
              <a:t>101</a:t>
            </a:r>
            <a:r>
              <a:rPr lang="zh-CN" altLang="en-US" dirty="0"/>
              <a:t>类动作。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其中每类动作由</a:t>
            </a:r>
            <a:r>
              <a:rPr lang="en-US" altLang="zh-CN" dirty="0"/>
              <a:t>25</a:t>
            </a:r>
            <a:r>
              <a:rPr lang="zh-CN" altLang="en-US" dirty="0"/>
              <a:t>个人做动作，每人做</a:t>
            </a:r>
            <a:r>
              <a:rPr lang="en-US" altLang="zh-CN" dirty="0"/>
              <a:t>4-7</a:t>
            </a:r>
            <a:r>
              <a:rPr lang="zh-CN" altLang="en-US" dirty="0"/>
              <a:t>组，共</a:t>
            </a:r>
            <a:r>
              <a:rPr lang="en-US" altLang="zh-CN" dirty="0"/>
              <a:t>13320</a:t>
            </a:r>
            <a:r>
              <a:rPr lang="zh-CN" altLang="en-US" dirty="0"/>
              <a:t>个视频，分辨率为</a:t>
            </a:r>
            <a:r>
              <a:rPr lang="en-US" altLang="zh-CN" dirty="0"/>
              <a:t>320*240</a:t>
            </a:r>
            <a:r>
              <a:rPr lang="zh-CN" altLang="en-US" dirty="0"/>
              <a:t>，共</a:t>
            </a:r>
            <a:r>
              <a:rPr lang="en-US" altLang="zh-CN" dirty="0"/>
              <a:t>7.5G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101</a:t>
            </a:r>
            <a:r>
              <a:rPr lang="zh-CN" altLang="en-US" dirty="0"/>
              <a:t>类动作可以分为</a:t>
            </a:r>
            <a:r>
              <a:rPr lang="en-US" altLang="zh-CN" dirty="0"/>
              <a:t>5</a:t>
            </a:r>
            <a:r>
              <a:rPr lang="zh-CN" altLang="en-US" dirty="0"/>
              <a:t>类：人与物体互动、人体动作、人与人互动、乐器演奏、体育运动。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57315AA-14EB-4DA9-BD4B-C8CF02BEE626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206396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26" y="169939"/>
            <a:ext cx="8887642" cy="29034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26" y="3441982"/>
            <a:ext cx="8887642" cy="29107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293" y="261171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UCF101</a:t>
            </a:r>
            <a:r>
              <a:rPr lang="zh-CN" altLang="en-US" sz="2400" b="1" dirty="0"/>
              <a:t>视频长度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8D556B2-3289-4101-8CFE-7CAC843EFB23}"/>
              </a:ext>
            </a:extLst>
          </p:cNvPr>
          <p:cNvSpPr/>
          <p:nvPr/>
        </p:nvSpPr>
        <p:spPr>
          <a:xfrm>
            <a:off x="144455" y="162040"/>
            <a:ext cx="1663459" cy="64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18520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8">
            <a:extLst>
              <a:ext uri="{FF2B5EF4-FFF2-40B4-BE49-F238E27FC236}">
                <a16:creationId xmlns:a16="http://schemas.microsoft.com/office/drawing/2014/main" id="{5D6AA7DE-D30F-4FBF-9ABC-D8D1A5326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 b="4343"/>
          <a:stretch>
            <a:fillRect/>
          </a:stretch>
        </p:blipFill>
        <p:spPr>
          <a:xfrm>
            <a:off x="-1" y="-14"/>
            <a:ext cx="1219199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13A306-217F-4DD4-9D02-A360525AD32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D449FC-C973-462F-B5B2-8BEF914506A4}"/>
              </a:ext>
            </a:extLst>
          </p:cNvPr>
          <p:cNvSpPr/>
          <p:nvPr/>
        </p:nvSpPr>
        <p:spPr>
          <a:xfrm rot="18876972">
            <a:off x="1822523" y="1493391"/>
            <a:ext cx="4018497" cy="399821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389FDB-00BB-4782-98B6-91D72D1E16A1}"/>
              </a:ext>
            </a:extLst>
          </p:cNvPr>
          <p:cNvSpPr/>
          <p:nvPr/>
        </p:nvSpPr>
        <p:spPr>
          <a:xfrm rot="18876972">
            <a:off x="6361555" y="1429891"/>
            <a:ext cx="4018497" cy="399821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054035-63E4-40D9-B888-31079D7B477F}"/>
              </a:ext>
            </a:extLst>
          </p:cNvPr>
          <p:cNvSpPr/>
          <p:nvPr/>
        </p:nvSpPr>
        <p:spPr>
          <a:xfrm>
            <a:off x="1768773" y="2470150"/>
            <a:ext cx="4125996" cy="204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PART </a:t>
            </a:r>
          </a:p>
          <a:p>
            <a:pPr algn="ctr"/>
            <a:r>
              <a:rPr lang="en-US" altLang="zh-CN" sz="66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THREE</a:t>
            </a:r>
            <a:endParaRPr lang="zh-CN" altLang="en-US" sz="6600" dirty="0">
              <a:latin typeface="Arial" panose="020B0604020202020204" pitchFamily="34" charset="0"/>
              <a:ea typeface="FZHei-B01S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EF8030-31DB-4CB5-A724-C68CA409EBF6}"/>
              </a:ext>
            </a:extLst>
          </p:cNvPr>
          <p:cNvSpPr/>
          <p:nvPr/>
        </p:nvSpPr>
        <p:spPr>
          <a:xfrm>
            <a:off x="7161114" y="3136598"/>
            <a:ext cx="2702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FZHei-B01S" panose="02010601030101010101" pitchFamily="2" charset="-122"/>
                <a:sym typeface="Arial" panose="020B0604020202020204" pitchFamily="34" charset="0"/>
              </a:rPr>
              <a:t>技术实现</a:t>
            </a:r>
          </a:p>
        </p:txBody>
      </p:sp>
    </p:spTree>
    <p:extLst>
      <p:ext uri="{BB962C8B-B14F-4D97-AF65-F5344CB8AC3E}">
        <p14:creationId xmlns:p14="http://schemas.microsoft.com/office/powerpoint/2010/main" val="2490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欧美风商务年终总结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www.99ppt.com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BC3649"/>
      </a:hlink>
      <a:folHlink>
        <a:srgbClr val="BFBFBF"/>
      </a:folHlink>
    </a:clrScheme>
    <a:fontScheme name="2zt5041j">
      <a:majorFont>
        <a:latin typeface="AvantGarde Bk BT" panose="020F0302020204030204"/>
        <a:ea typeface="ZHSRXT-GBK"/>
        <a:cs typeface=""/>
      </a:majorFont>
      <a:minorFont>
        <a:latin typeface="AvantGarde Bk BT" panose="020F0502020204030204"/>
        <a:ea typeface="ZHSRXT-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848</Words>
  <Application>Microsoft Office PowerPoint</Application>
  <PresentationFormat>宽屏</PresentationFormat>
  <Paragraphs>148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GeosansLight</vt:lpstr>
      <vt:lpstr>微软雅黑</vt:lpstr>
      <vt:lpstr>Arial</vt:lpstr>
      <vt:lpstr>Playfair Display</vt:lpstr>
      <vt:lpstr>楷体</vt:lpstr>
      <vt:lpstr>等线</vt:lpstr>
      <vt:lpstr>AvantGarde Bk BT</vt:lpstr>
      <vt:lpstr>微软雅黑</vt:lpstr>
      <vt:lpstr>www.99ppt.com​​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项目成果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对CNN网络部分层进行重新训练，获得模型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改进方向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嘉磊 王</cp:lastModifiedBy>
  <cp:revision>28</cp:revision>
  <dcterms:created xsi:type="dcterms:W3CDTF">2019-01-29T08:35:29Z</dcterms:created>
  <dcterms:modified xsi:type="dcterms:W3CDTF">2019-11-14T15:14:03Z</dcterms:modified>
</cp:coreProperties>
</file>